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3" r:id="rId13"/>
    <p:sldId id="272" r:id="rId14"/>
    <p:sldId id="267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A0C94-938B-4565-BF6E-F8837D2994C6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97D3-1414-49E5-AE87-551774628F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82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76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09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41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793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542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018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48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4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76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5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5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9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01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62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97D3-1414-49E5-AE87-551774628FC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672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51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7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72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B85D671-863E-4652-9478-C75EEA3C88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785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1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1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69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17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17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25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37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4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F6B7-C228-4D02-A7C0-A67A075FEC74}" type="datetimeFigureOut">
              <a:rPr lang="vi-VN" smtClean="0"/>
              <a:t>17/10/2021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3F67-2657-4872-9736-0CB0B221DE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7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6" name="Picture 2" descr="C:\Users\Administrator\Desktop\anh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33400"/>
            <a:ext cx="8610600" cy="59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9724" y="188640"/>
            <a:ext cx="8382000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</a:t>
            </a:r>
            <a:r>
              <a:rPr lang="en-US" altLang="vi-VN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HÓA HỌC</a:t>
            </a:r>
            <a:endParaRPr lang="en-US" alt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1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6" name="Picture 2" descr="C:\Users\Administrator\Desktop\anh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33400"/>
            <a:ext cx="86106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54C595-516E-4230-96F9-712BB13C25D3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091">
            <a:off x="3810000" y="3276600"/>
            <a:ext cx="2057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6701">
            <a:off x="3962400" y="1143000"/>
            <a:ext cx="1905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3051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43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5047" name="Date Placeholder 13"/>
          <p:cNvSpPr txBox="1">
            <a:spLocks noGrp="1"/>
          </p:cNvSpPr>
          <p:nvPr/>
        </p:nvSpPr>
        <p:spPr bwMode="auto">
          <a:xfrm>
            <a:off x="0" y="66198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1400" b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55048" name="Slide Number Placeholder 14"/>
          <p:cNvSpPr txBox="1">
            <a:spLocks noGrp="1"/>
          </p:cNvSpPr>
          <p:nvPr/>
        </p:nvSpPr>
        <p:spPr bwMode="auto">
          <a:xfrm>
            <a:off x="6948488" y="658971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F8FCA62-9422-4E6D-B0F0-58B1E9FABF37}" type="slidenum">
              <a:rPr lang="en-US" altLang="vi-VN" sz="1400" b="0">
                <a:latin typeface="Calibri" pitchFamily="34" charset="0"/>
              </a:rPr>
              <a:pPr algn="r"/>
              <a:t>11</a:t>
            </a:fld>
            <a:endParaRPr lang="en-US" altLang="vi-VN" sz="1400" b="0">
              <a:latin typeface="Calibri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86400" y="609600"/>
            <a:ext cx="2819400" cy="796925"/>
            <a:chOff x="4416" y="816"/>
            <a:chExt cx="1270" cy="406"/>
          </a:xfrm>
        </p:grpSpPr>
        <p:pic>
          <p:nvPicPr>
            <p:cNvPr id="85505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816"/>
              <a:ext cx="127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5051" name="Text Box 22"/>
            <p:cNvSpPr txBox="1">
              <a:spLocks noChangeArrowheads="1"/>
            </p:cNvSpPr>
            <p:nvPr/>
          </p:nvSpPr>
          <p:spPr bwMode="auto">
            <a:xfrm>
              <a:off x="4464" y="912"/>
              <a:ext cx="1152" cy="18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>
              <a:prstShdw prst="shdw17" dist="17961" dir="2700000">
                <a:srgbClr val="7A8E99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0000"/>
                  </a:solidFill>
                  <a:latin typeface="Times New Roman" pitchFamily="18" charset="0"/>
                </a:rPr>
                <a:t>Không tạo ra chất mới</a:t>
              </a:r>
              <a:endParaRPr lang="en-US" altLang="vi-VN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334000" y="4572000"/>
            <a:ext cx="24384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latin typeface="Times New Roman" pitchFamily="18" charset="0"/>
              </a:rPr>
              <a:t>Có tạo ra chất mới</a:t>
            </a:r>
            <a:endParaRPr lang="en-US" alt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nước.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xẻng.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đá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thiu.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trường.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f/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400" b="1" smtClean="0">
                <a:latin typeface="Times New Roman" pitchFamily="18" charset="0"/>
                <a:cs typeface="Times New Roman" pitchFamily="18" charset="0"/>
              </a:rPr>
              <a:t>dần.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856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83671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6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tập: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652602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Trong số những quá trình kể dưới đây, cho biết đâu là hiện tượng hóa học, đâu là hiện tượng vật lí. Giải thích.</a:t>
            </a:r>
          </a:p>
          <a:p>
            <a:pPr marL="514350" indent="-514350">
              <a:buAutoNum type="alphaLcParenR"/>
            </a:pPr>
            <a:r>
              <a:rPr lang="vi-VN" sz="3200" b="1" dirty="0" smtClean="0">
                <a:latin typeface="+mj-lt"/>
              </a:rPr>
              <a:t>Lưu </a:t>
            </a:r>
            <a:r>
              <a:rPr lang="vi-VN" sz="3200" b="1" dirty="0">
                <a:latin typeface="+mj-lt"/>
              </a:rPr>
              <a:t>huỳnh cháy trong không khí tạo ra chất khí mùi hắc (khí lưu huỳnh đioxit</a:t>
            </a:r>
            <a:r>
              <a:rPr lang="vi-VN" sz="3200" b="1" dirty="0" smtClean="0">
                <a:latin typeface="+mj-lt"/>
              </a:rPr>
              <a:t>). </a:t>
            </a:r>
          </a:p>
          <a:p>
            <a:r>
              <a:rPr lang="vi-VN" sz="3200" b="1" dirty="0" smtClean="0">
                <a:latin typeface="+mj-lt"/>
              </a:rPr>
              <a:t>b</a:t>
            </a:r>
            <a:r>
              <a:rPr lang="vi-VN" sz="3200" b="1" dirty="0">
                <a:latin typeface="+mj-lt"/>
              </a:rPr>
              <a:t>) Thủy tinh nóng chảy được đổi thành bình cầu</a:t>
            </a:r>
            <a:r>
              <a:rPr lang="vi-VN" sz="3200" b="1" dirty="0" smtClean="0">
                <a:latin typeface="+mj-lt"/>
              </a:rPr>
              <a:t>.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endParaRPr lang="vi-VN" sz="32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c</a:t>
            </a:r>
            <a:r>
              <a:rPr lang="vi-VN" sz="3200" b="1" dirty="0">
                <a:latin typeface="+mj-lt"/>
              </a:rPr>
              <a:t>) Trong là nung vôi, canxi cacbonat chuyển dần thành vôi sống (canxi oxit) và khí cacbon đioxit thoát ra ngoài</a:t>
            </a:r>
            <a:r>
              <a:rPr lang="vi-VN" sz="3200" b="1" dirty="0" smtClean="0">
                <a:latin typeface="+mj-lt"/>
              </a:rPr>
              <a:t>.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endParaRPr lang="vi-VN" sz="32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d</a:t>
            </a:r>
            <a:r>
              <a:rPr lang="vi-VN" sz="3200" b="1" dirty="0">
                <a:latin typeface="+mj-lt"/>
              </a:rPr>
              <a:t>) Cồn để trong lọ không kín bị bay hơi</a:t>
            </a:r>
            <a:r>
              <a:rPr lang="vi-VN" sz="3200" b="1" smtClean="0">
                <a:latin typeface="+mj-lt"/>
              </a:rPr>
              <a:t>.</a:t>
            </a:r>
            <a:r>
              <a:rPr lang="vi-VN" sz="3200" b="1">
                <a:solidFill>
                  <a:srgbClr val="C00000"/>
                </a:solidFill>
                <a:latin typeface="+mj-lt"/>
              </a:rPr>
              <a:t> </a:t>
            </a:r>
            <a:endParaRPr lang="vi-VN"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1054477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SGK/47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6856" y="5375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23621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7504" y="1487537"/>
            <a:ext cx="892899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/ SGK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47: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smtClean="0">
                <a:latin typeface="Times New Roman" pitchFamily="18" charset="0"/>
                <a:cs typeface="Times New Roman" pitchFamily="18" charset="0"/>
              </a:rPr>
              <a:t>(làm </a:t>
            </a:r>
            <a:r>
              <a:rPr lang="en-US" altLang="vi-VN" sz="3200" b="1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smtClean="0">
                <a:latin typeface="Times New Roman" pitchFamily="18" charset="0"/>
                <a:cs typeface="Times New Roman" pitchFamily="18" charset="0"/>
              </a:rPr>
              <a:t>parafin),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đioxit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? (Cho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vi-VN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smtClean="0">
                <a:latin typeface="Times New Roman" pitchFamily="18" charset="0"/>
                <a:cs typeface="Times New Roman" pitchFamily="18" charset="0"/>
              </a:rPr>
              <a:t>gia). </a:t>
            </a:r>
            <a:endParaRPr lang="en-US" alt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6856" y="5375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40221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srgbClr val="FF0066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2022847"/>
            <a:ext cx="8991600" cy="253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buFont typeface="Symbol" pitchFamily="18" charset="2"/>
              <a:buChar char=""/>
            </a:pPr>
            <a:r>
              <a:rPr lang="nl-NL" altLang="vi-VN" sz="2800" b="1">
                <a:latin typeface="Times New Roman" pitchFamily="18" charset="0"/>
                <a:cs typeface="Times New Roman" pitchFamily="18" charset="0"/>
              </a:rPr>
              <a:t>Học bài cũ và làm các bài tập: 3 SGK tr 47.</a:t>
            </a: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Symbol" pitchFamily="18" charset="2"/>
              <a:buChar char=""/>
            </a:pPr>
            <a:r>
              <a:rPr lang="nl-NL" altLang="vi-VN" sz="2800" b="1">
                <a:latin typeface="Times New Roman" pitchFamily="18" charset="0"/>
                <a:cs typeface="Times New Roman" pitchFamily="18" charset="0"/>
              </a:rPr>
              <a:t>Tìm hiểu thêm một số hiện tượng có trong tự nhiên, và cuộc sống hàng ngày xem chúng thuộc loại hiện tượng gì?</a:t>
            </a: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Symbol" pitchFamily="18" charset="2"/>
              <a:buChar char=""/>
            </a:pPr>
            <a:r>
              <a:rPr lang="nl-NL" altLang="vi-VN" sz="2800" b="1">
                <a:latin typeface="Times New Roman" pitchFamily="18" charset="0"/>
                <a:cs typeface="Times New Roman" pitchFamily="18" charset="0"/>
              </a:rPr>
              <a:t>Chuẩn bị trước phần I,II bài 13: “ Phản ứng hóa học”</a:t>
            </a: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12" name="Rectangle 3"/>
          <p:cNvSpPr>
            <a:spLocks noChangeArrowheads="1"/>
          </p:cNvSpPr>
          <p:nvPr/>
        </p:nvSpPr>
        <p:spPr bwMode="auto">
          <a:xfrm>
            <a:off x="1913929" y="685800"/>
            <a:ext cx="43862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altLang="vi-VN" sz="6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Dặn </a:t>
            </a:r>
            <a:r>
              <a:rPr lang="nl-NL" altLang="vi-VN" sz="66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 </a:t>
            </a:r>
            <a:endParaRPr lang="en-US" altLang="vi-VN" sz="6600" b="1">
              <a:solidFill>
                <a:srgbClr val="FF0066"/>
              </a:solidFill>
              <a:latin typeface="VNI-Times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847725"/>
            <a:ext cx="48085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525"/>
            <a:ext cx="49784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184525"/>
            <a:ext cx="48926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860425"/>
            <a:ext cx="48196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422525"/>
            <a:ext cx="27368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200"/>
            <a:ext cx="8382000" cy="1524000"/>
          </a:xfrm>
        </p:spPr>
        <p:txBody>
          <a:bodyPr>
            <a:noAutofit/>
          </a:bodyPr>
          <a:lstStyle/>
          <a:p>
            <a:pPr algn="ctr"/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5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5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</a:t>
            </a:r>
            <a:r>
              <a:rPr lang="en-US" altLang="vi-VN" sz="5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5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5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HÓA HỌC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0200" y="317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597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14600" y="17262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Chảy</a:t>
            </a: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lỏng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41600" y="3109481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Đông</a:t>
            </a: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đặc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29200" y="170647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Bay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hơi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43488" y="3109481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Ngưng</a:t>
            </a: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tụ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31800" y="890717"/>
            <a:ext cx="297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altLang="vi-VN" sz="3600" b="1" u="sng" dirty="0" smtClean="0">
                <a:solidFill>
                  <a:srgbClr val="FF5050"/>
                </a:solidFill>
                <a:latin typeface="Times New Roman" pitchFamily="18" charset="0"/>
              </a:rPr>
              <a:t>1. </a:t>
            </a:r>
            <a:r>
              <a:rPr lang="en-US" altLang="vi-VN" sz="3600" b="1" u="sng" dirty="0" err="1" smtClean="0">
                <a:solidFill>
                  <a:srgbClr val="FF5050"/>
                </a:solidFill>
                <a:latin typeface="Times New Roman" pitchFamily="18" charset="0"/>
              </a:rPr>
              <a:t>Quan</a:t>
            </a:r>
            <a:r>
              <a:rPr lang="en-US" altLang="vi-VN" sz="3600" b="1" u="sng" dirty="0" smtClean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FF5050"/>
                </a:solidFill>
                <a:latin typeface="Times New Roman" pitchFamily="18" charset="0"/>
              </a:rPr>
              <a:t>sát</a:t>
            </a:r>
            <a:r>
              <a:rPr lang="en-US" altLang="vi-VN" sz="3600" b="1" u="sng" dirty="0" smtClean="0">
                <a:solidFill>
                  <a:srgbClr val="FF5050"/>
                </a:solidFill>
                <a:latin typeface="Times New Roman" pitchFamily="18" charset="0"/>
              </a:rPr>
              <a:t>:</a:t>
            </a:r>
            <a:endParaRPr lang="en-US" altLang="vi-VN" sz="3600" b="1" u="sng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pic>
        <p:nvPicPr>
          <p:cNvPr id="11281" name="Picture 17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102326"/>
            <a:ext cx="87090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900" y="3889846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3923650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46888" y="3890182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87" y="5211197"/>
            <a:ext cx="8607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Trong các quá trình trên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chỉ có sự biến đổi trạng thái, không biến đổi về chất.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6856" y="-9939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349630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7" name="Rectangle 5"/>
          <p:cNvSpPr>
            <a:spLocks noChangeArrowheads="1"/>
          </p:cNvSpPr>
          <p:nvPr/>
        </p:nvSpPr>
        <p:spPr bwMode="auto">
          <a:xfrm>
            <a:off x="1273175" y="614363"/>
            <a:ext cx="2301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vi-VN" sz="1300" b="0" i="1">
              <a:solidFill>
                <a:srgbClr val="21586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altLang="vi-VN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en-US" altLang="vi-VN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71078" name="Rectangle 6"/>
          <p:cNvSpPr>
            <a:spLocks noChangeArrowheads="1"/>
          </p:cNvSpPr>
          <p:nvPr/>
        </p:nvSpPr>
        <p:spPr bwMode="auto">
          <a:xfrm>
            <a:off x="1273175" y="3312741"/>
            <a:ext cx="1841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en-US" altLang="vi-VN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en-US" altLang="vi-VN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1273175" y="5306641"/>
            <a:ext cx="2301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en-US" altLang="vi-VN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71080" name="Rectangle 8"/>
          <p:cNvSpPr>
            <a:spLocks noChangeArrowheads="1"/>
          </p:cNvSpPr>
          <p:nvPr/>
        </p:nvSpPr>
        <p:spPr bwMode="auto">
          <a:xfrm>
            <a:off x="1273175" y="7673975"/>
            <a:ext cx="2651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r>
              <a:rPr lang="en-US" altLang="vi-VN" sz="1100" b="0">
                <a:ea typeface="Times New Roman" pitchFamily="18" charset="0"/>
                <a:cs typeface="Arial" charset="0"/>
              </a:rPr>
              <a:t> </a:t>
            </a:r>
            <a:endParaRPr lang="en-US" altLang="vi-VN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71081" name="Picture 9" descr="imagesCA6MRO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882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1082" name="Text Box 10"/>
          <p:cNvSpPr txBox="1">
            <a:spLocks noChangeArrowheads="1"/>
          </p:cNvSpPr>
          <p:nvPr/>
        </p:nvSpPr>
        <p:spPr bwMode="auto">
          <a:xfrm>
            <a:off x="1187624" y="2556193"/>
            <a:ext cx="2044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 tan</a:t>
            </a:r>
          </a:p>
        </p:txBody>
      </p:sp>
      <p:pic>
        <p:nvPicPr>
          <p:cNvPr id="771083" name="Picture 11" descr="physical_change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52736"/>
            <a:ext cx="45406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1084" name="Text Box 12"/>
          <p:cNvSpPr txBox="1">
            <a:spLocks noChangeArrowheads="1"/>
          </p:cNvSpPr>
          <p:nvPr/>
        </p:nvSpPr>
        <p:spPr bwMode="auto">
          <a:xfrm>
            <a:off x="6354688" y="3852337"/>
            <a:ext cx="174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Đĩa vỡ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187" y="5211197"/>
            <a:ext cx="8607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Trong các quá trình trên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chỉ có sự biến đổi hình dạng, không biến đổi về chất. Đó là các hiện tượng vật lý.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6856" y="125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31651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76200" y="764704"/>
            <a:ext cx="899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T</a:t>
            </a:r>
            <a:r>
              <a:rPr lang="en-US" altLang="vi-VN" sz="2800" b="1" smtClean="0">
                <a:latin typeface="Times New Roman" pitchFamily="18" charset="0"/>
              </a:rPr>
              <a:t>hảo </a:t>
            </a:r>
            <a:r>
              <a:rPr lang="en-US" altLang="vi-VN" sz="2800" b="1" dirty="0" err="1">
                <a:latin typeface="Times New Roman" pitchFamily="18" charset="0"/>
              </a:rPr>
              <a:t>luận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nhóm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để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hoàn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thành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nội</a:t>
            </a:r>
            <a:r>
              <a:rPr lang="en-US" altLang="vi-VN" sz="2800" b="1" dirty="0">
                <a:latin typeface="Times New Roman" pitchFamily="18" charset="0"/>
              </a:rPr>
              <a:t> dung </a:t>
            </a:r>
            <a:r>
              <a:rPr lang="en-US" altLang="vi-VN" sz="2800" b="1" dirty="0" err="1" smtClean="0">
                <a:latin typeface="Times New Roman" pitchFamily="18" charset="0"/>
              </a:rPr>
              <a:t>sau</a:t>
            </a:r>
            <a:r>
              <a:rPr lang="en-US" altLang="vi-VN" sz="2800" b="1" dirty="0">
                <a:latin typeface="Times New Roman" pitchFamily="18" charset="0"/>
              </a:rPr>
              <a:t>: </a:t>
            </a:r>
          </a:p>
        </p:txBody>
      </p:sp>
      <p:graphicFrame>
        <p:nvGraphicFramePr>
          <p:cNvPr id="72197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06639051"/>
              </p:ext>
            </p:extLst>
          </p:nvPr>
        </p:nvGraphicFramePr>
        <p:xfrm>
          <a:off x="35496" y="1412776"/>
          <a:ext cx="9108504" cy="4337155"/>
        </p:xfrm>
        <a:graphic>
          <a:graphicData uri="http://schemas.openxmlformats.org/drawingml/2006/table">
            <a:tbl>
              <a:tblPr/>
              <a:tblGrid>
                <a:gridCol w="149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4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hành</a:t>
                      </a:r>
                      <a:endParaRPr kumimoji="0" lang="en-US" alt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tượng</a:t>
                      </a:r>
                      <a:endParaRPr kumimoji="0" lang="en-US" alt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mới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 biến đổi chất hay không?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Đun nóng đường trên ngọn lửa đèn cồn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Char char="-"/>
                        <a:tabLst/>
                      </a:pP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Cho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ít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ống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nghiệm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rồi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đun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nóng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ngọn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lửa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altLang="vi-V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vi-V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cồn</a:t>
                      </a:r>
                      <a:endParaRPr kumimoji="0" lang="en-US" alt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vi-VN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vi-VN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altLang="vi-V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1943" name="Text Box 23"/>
          <p:cNvSpPr txBox="1">
            <a:spLocks noChangeArrowheads="1"/>
          </p:cNvSpPr>
          <p:nvPr/>
        </p:nvSpPr>
        <p:spPr bwMode="auto">
          <a:xfrm>
            <a:off x="3874368" y="3356992"/>
            <a:ext cx="1561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944" name="Text Box 24"/>
          <p:cNvSpPr txBox="1">
            <a:spLocks noChangeArrowheads="1"/>
          </p:cNvSpPr>
          <p:nvPr/>
        </p:nvSpPr>
        <p:spPr bwMode="auto">
          <a:xfrm>
            <a:off x="5364088" y="3913892"/>
            <a:ext cx="237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949" name="Text Box 29"/>
          <p:cNvSpPr txBox="1">
            <a:spLocks noChangeArrowheads="1"/>
          </p:cNvSpPr>
          <p:nvPr/>
        </p:nvSpPr>
        <p:spPr bwMode="auto">
          <a:xfrm>
            <a:off x="7680594" y="4509120"/>
            <a:ext cx="1463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6856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1" y="578726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Trong các quá trình trên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có sự biến đổi về chất (có sinh ra chất mới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nl-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 tượng hóa </a:t>
            </a:r>
            <a:r>
              <a:rPr lang="nl-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học.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13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43" grpId="0"/>
      <p:bldP spid="721944" grpId="0"/>
      <p:bldP spid="72194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338" name="Group 2"/>
          <p:cNvGrpSpPr>
            <a:grpSpLocks/>
          </p:cNvGrpSpPr>
          <p:nvPr/>
        </p:nvGrpSpPr>
        <p:grpSpPr bwMode="auto">
          <a:xfrm>
            <a:off x="128588" y="1279531"/>
            <a:ext cx="8924925" cy="4813765"/>
            <a:chOff x="45" y="144"/>
            <a:chExt cx="5475" cy="3084"/>
          </a:xfrm>
        </p:grpSpPr>
        <p:pic>
          <p:nvPicPr>
            <p:cNvPr id="782339" name="Picture 3" descr="x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1584"/>
              <a:ext cx="2877" cy="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340" name="Picture 4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44"/>
              <a:ext cx="288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341" name="Picture 5" descr="t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144"/>
              <a:ext cx="2592" cy="3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2328862" y="6269038"/>
            <a:ext cx="4619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Đồ vật làm bằng sắt bị gỉ sét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6856" y="-182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12598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9256" y="1073220"/>
            <a:ext cx="7924800" cy="1066800"/>
          </a:xfrm>
        </p:spPr>
        <p:txBody>
          <a:bodyPr/>
          <a:lstStyle/>
          <a:p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Hãy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tượng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tượng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vật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lí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? </a:t>
            </a:r>
            <a:b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tượng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tượng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hóa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học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01445" name="Rectangle 2"/>
          <p:cNvSpPr>
            <a:spLocks noChangeArrowheads="1"/>
          </p:cNvSpPr>
          <p:nvPr/>
        </p:nvSpPr>
        <p:spPr bwMode="auto">
          <a:xfrm>
            <a:off x="381000" y="2317328"/>
            <a:ext cx="687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altLang="vi-VN" sz="2800" b="1">
                <a:solidFill>
                  <a:srgbClr val="FF6600"/>
                </a:solidFill>
                <a:latin typeface="Times New Roman" pitchFamily="18" charset="0"/>
              </a:rPr>
              <a:t/>
            </a:r>
            <a:br>
              <a:rPr lang="en-US" altLang="vi-VN" sz="2800" b="1">
                <a:solidFill>
                  <a:srgbClr val="FF6600"/>
                </a:solidFill>
                <a:latin typeface="Times New Roman" pitchFamily="18" charset="0"/>
              </a:rPr>
            </a:br>
            <a:r>
              <a:rPr lang="en-US" altLang="vi-VN" sz="2800" b="1">
                <a:solidFill>
                  <a:srgbClr val="FF6600"/>
                </a:solidFill>
                <a:latin typeface="Times New Roman" pitchFamily="18" charset="0"/>
              </a:rPr>
              <a:t>	</a:t>
            </a:r>
            <a:endParaRPr lang="en-US" altLang="vi-VN" sz="2800" b="1">
              <a:latin typeface="Times New Roman" pitchFamily="18" charset="0"/>
            </a:endParaRPr>
          </a:p>
        </p:txBody>
      </p:sp>
      <p:sp>
        <p:nvSpPr>
          <p:cNvPr id="701446" name="Rectangle 2"/>
          <p:cNvSpPr>
            <a:spLocks noChangeArrowheads="1"/>
          </p:cNvSpPr>
          <p:nvPr/>
        </p:nvSpPr>
        <p:spPr bwMode="auto">
          <a:xfrm>
            <a:off x="4499992" y="2348880"/>
            <a:ext cx="4267200" cy="8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altLang="vi-VN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Đốt</a:t>
            </a:r>
            <a:r>
              <a:rPr lang="en-US" altLang="vi-VN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tờ</a:t>
            </a:r>
            <a:r>
              <a:rPr lang="en-US" altLang="vi-VN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giấy</a:t>
            </a:r>
            <a:r>
              <a:rPr lang="en-US" altLang="vi-VN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trong</a:t>
            </a:r>
            <a:r>
              <a:rPr lang="en-US" altLang="vi-VN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chậu</a:t>
            </a:r>
            <a:r>
              <a:rPr lang="en-US" altLang="vi-VN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lang="en-US" altLang="vi-VN" sz="2800" b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r>
              <a:rPr lang="en-US" altLang="vi-VN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thủy</a:t>
            </a:r>
            <a:r>
              <a:rPr lang="en-US" altLang="vi-VN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tinh</a:t>
            </a:r>
            <a:r>
              <a:rPr lang="en-US" altLang="vi-VN" sz="2800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	</a:t>
            </a:r>
          </a:p>
        </p:txBody>
      </p:sp>
      <p:sp>
        <p:nvSpPr>
          <p:cNvPr id="701447" name="Text Box 7"/>
          <p:cNvSpPr txBox="1">
            <a:spLocks noChangeArrowheads="1"/>
          </p:cNvSpPr>
          <p:nvPr/>
        </p:nvSpPr>
        <p:spPr bwMode="auto">
          <a:xfrm>
            <a:off x="0" y="2348880"/>
            <a:ext cx="3923928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 smtClean="0">
                <a:latin typeface="Times New Roman" pitchFamily="18" charset="0"/>
              </a:rPr>
              <a:t>Xé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tờ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giấy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thành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nhiều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mảnh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701450" name="Picture 10" descr="Hình ảnh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3328"/>
            <a:ext cx="374441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451" name="Picture 11" descr="dot_giay.jpg picture by nguyentam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328"/>
            <a:ext cx="45836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6856" y="125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1893547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6" grpId="0"/>
      <p:bldP spid="7014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" y="3429000"/>
            <a:ext cx="442332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429000"/>
            <a:ext cx="456315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4704"/>
            <a:ext cx="45631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" y="764704"/>
            <a:ext cx="443143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828800" y="2793429"/>
            <a:ext cx="2527176" cy="563563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800" b="1" dirty="0">
                <a:solidFill>
                  <a:srgbClr val="FFFF00"/>
                </a:solidFill>
              </a:rPr>
              <a:t>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495800" y="2793429"/>
            <a:ext cx="4563150" cy="5635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395536" y="6248226"/>
            <a:ext cx="3733800" cy="5651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alt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638800" y="6309320"/>
            <a:ext cx="2029544" cy="457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endParaRPr lang="en-US" alt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6856" y="-171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vi-VN" sz="40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altLang="vi-VN" sz="4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vi-VN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CHẤT</a:t>
            </a:r>
          </a:p>
        </p:txBody>
      </p:sp>
    </p:spTree>
    <p:extLst>
      <p:ext uri="{BB962C8B-B14F-4D97-AF65-F5344CB8AC3E}">
        <p14:creationId xmlns:p14="http://schemas.microsoft.com/office/powerpoint/2010/main" val="25741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27&quot;&gt;&lt;object type=&quot;3&quot; unique_id=&quot;10028&quot;&gt;&lt;property id=&quot;20148&quot; value=&quot;5&quot;/&gt;&lt;property id=&quot;20300&quot; value=&quot;Slide 1&quot;/&gt;&lt;property id=&quot;20307&quot; value=&quot;270&quot;/&gt;&lt;/object&gt;&lt;object type=&quot;3&quot; unique_id=&quot;10029&quot;&gt;&lt;property id=&quot;20148&quot; value=&quot;5&quot;/&gt;&lt;property id=&quot;20300&quot; value=&quot;Slide 2&quot;/&gt;&lt;property id=&quot;20307&quot; value=&quot;258&quot;/&gt;&lt;/object&gt;&lt;object type=&quot;3&quot; unique_id=&quot;10030&quot;&gt;&lt;property id=&quot;20148&quot; value=&quot;5&quot;/&gt;&lt;property id=&quot;20300&quot; value=&quot;Slide 3 - &amp;quot; Chương II: PHẢN ỨNG HÓA HỌC&amp;quot;&quot;/&gt;&lt;property id=&quot;20307&quot; value=&quot;259&quot;/&gt;&lt;/object&gt;&lt;object type=&quot;3&quot; unique_id=&quot;10031&quot;&gt;&lt;property id=&quot;20148&quot; value=&quot;5&quot;/&gt;&lt;property id=&quot;20300&quot; value=&quot;Slide 4&quot;/&gt;&lt;property id=&quot;20307&quot; value=&quot;260&quot;/&gt;&lt;/object&gt;&lt;object type=&quot;3&quot; unique_id=&quot;10032&quot;&gt;&lt;property id=&quot;20148&quot; value=&quot;5&quot;/&gt;&lt;property id=&quot;20300&quot; value=&quot;Slide 5&quot;/&gt;&lt;property id=&quot;20307&quot; value=&quot;261&quot;/&gt;&lt;/object&gt;&lt;object type=&quot;3&quot; unique_id=&quot;10033&quot;&gt;&lt;property id=&quot;20148&quot; value=&quot;5&quot;/&gt;&lt;property id=&quot;20300&quot; value=&quot;Slide 6&quot;/&gt;&lt;property id=&quot;20307&quot; value=&quot;262&quot;/&gt;&lt;/object&gt;&lt;object type=&quot;3&quot; unique_id=&quot;10034&quot;&gt;&lt;property id=&quot;20148&quot; value=&quot;5&quot;/&gt;&lt;property id=&quot;20300&quot; value=&quot;Slide 7&quot;/&gt;&lt;property id=&quot;20307&quot; value=&quot;263&quot;/&gt;&lt;/object&gt;&lt;object type=&quot;3&quot; unique_id=&quot;10035&quot;&gt;&lt;property id=&quot;20148&quot; value=&quot;5&quot;/&gt;&lt;property id=&quot;20300&quot; value=&quot;Slide 8 - &amp;quot;Hãy cho biết hiện tượng nào là hiện tượng vật lí?  hiện tượng nào là hiện tượng hóa học?&amp;quot;&quot;/&gt;&lt;property id=&quot;20307&quot; value=&quot;264&quot;/&gt;&lt;/object&gt;&lt;object type=&quot;3&quot; unique_id=&quot;10036&quot;&gt;&lt;property id=&quot;20148&quot; value=&quot;5&quot;/&gt;&lt;property id=&quot;20300&quot; value=&quot;Slide 9&quot;/&gt;&lt;property id=&quot;20307&quot; value=&quot;265&quot;/&gt;&lt;/object&gt;&lt;object type=&quot;3&quot; unique_id=&quot;10037&quot;&gt;&lt;property id=&quot;20148&quot; value=&quot;5&quot;/&gt;&lt;property id=&quot;20300&quot; value=&quot;Slide 10&quot;/&gt;&lt;property id=&quot;20307&quot; value=&quot;266&quot;/&gt;&lt;/object&gt;&lt;object type=&quot;3&quot; unique_id=&quot;10038&quot;&gt;&lt;property id=&quot;20148&quot; value=&quot;5&quot;/&gt;&lt;property id=&quot;20300&quot; value=&quot;Slide 11&quot;/&gt;&lt;property id=&quot;20307&quot; value=&quot;271&quot;/&gt;&lt;/object&gt;&lt;object type=&quot;3&quot; unique_id=&quot;10039&quot;&gt;&lt;property id=&quot;20148&quot; value=&quot;5&quot;/&gt;&lt;property id=&quot;20300&quot; value=&quot;Slide 13&quot;/&gt;&lt;property id=&quot;20307&quot; value=&quot;272&quot;/&gt;&lt;/object&gt;&lt;object type=&quot;3&quot; unique_id=&quot;10040&quot;&gt;&lt;property id=&quot;20148&quot; value=&quot;5&quot;/&gt;&lt;property id=&quot;20300&quot; value=&quot;Slide 14&quot;/&gt;&lt;property id=&quot;20307&quot; value=&quot;267&quot;/&gt;&lt;/object&gt;&lt;object type=&quot;3&quot; unique_id=&quot;10041&quot;&gt;&lt;property id=&quot;20148&quot; value=&quot;5&quot;/&gt;&lt;property id=&quot;20300&quot; value=&quot;Slide 15&quot;/&gt;&lt;property id=&quot;20307&quot; value=&quot;269&quot;/&gt;&lt;/object&gt;&lt;object type=&quot;3&quot; unique_id=&quot;10090&quot;&gt;&lt;property id=&quot;20148&quot; value=&quot;5&quot;/&gt;&lt;property id=&quot;20300&quot; value=&quot;Slide 12&quot;/&gt;&lt;property id=&quot;20307&quot; value=&quot;273&quot;/&gt;&lt;/object&gt;&lt;/object&gt;&lt;object type=&quot;8&quot; unique_id=&quot;10057&quot;&gt;&lt;/object&gt;&lt;/object&gt;&lt;/database&gt;"/>
  <p:tag name="SECTOMILLISECCONVERTED" val="1"/>
  <p:tag name="ISPRING_LMS_API_VERSION" val="SCORM 1.2"/>
  <p:tag name="ISPRING_ULTRA_SCORM_COURSE_ID" val="182EDA4E-6814-4487-A0F8-3E761AA9AA5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D:\GIAO AN\HÓA 8\PP HOA 8\video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12 Su bien doi cha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uong moi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665</Words>
  <Application>Microsoft Office PowerPoint</Application>
  <PresentationFormat>On-screen Show (4:3)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 Chương II: PHẢN ỨNG HÓA HỌC</vt:lpstr>
      <vt:lpstr>PowerPoint Presentation</vt:lpstr>
      <vt:lpstr>PowerPoint Presentation</vt:lpstr>
      <vt:lpstr>PowerPoint Presentation</vt:lpstr>
      <vt:lpstr>PowerPoint Presentation</vt:lpstr>
      <vt:lpstr>Hãy cho biết hiện tượng nào là hiện tượng vật lí?  hiện tượng nào là hiện tượng hóa học?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12 Su bien doi chat</dc:title>
  <dc:creator>ACMIN</dc:creator>
  <cp:lastModifiedBy>Admin</cp:lastModifiedBy>
  <cp:revision>16</cp:revision>
  <dcterms:created xsi:type="dcterms:W3CDTF">2018-10-23T04:39:45Z</dcterms:created>
  <dcterms:modified xsi:type="dcterms:W3CDTF">2021-10-17T14:13:28Z</dcterms:modified>
</cp:coreProperties>
</file>